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60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25.png"/><Relationship Id="rId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image" Target="../media/image50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3264408"/>
            <a:ext cx="127558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41832" y="740664"/>
            <a:ext cx="12755880" cy="2231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SKILL GAP ANALYSIS MILESTONE 2</a:t>
            </a:r>
            <a:endParaRPr lang="en-US" sz="7290" dirty="0"/>
          </a:p>
        </p:txBody>
      </p:sp>
      <p:sp>
        <p:nvSpPr>
          <p:cNvPr id="6" name="Text 1"/>
          <p:cNvSpPr/>
          <p:nvPr/>
        </p:nvSpPr>
        <p:spPr>
          <a:xfrm>
            <a:off x="941832" y="3602736"/>
            <a:ext cx="12755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BY SRIHITHA K</a:t>
            </a:r>
            <a:endParaRPr lang="en-US" sz="2110" dirty="0"/>
          </a:p>
        </p:txBody>
      </p:sp>
      <p:sp>
        <p:nvSpPr>
          <p:cNvPr id="7" name="Text 2"/>
          <p:cNvSpPr/>
          <p:nvPr/>
        </p:nvSpPr>
        <p:spPr>
          <a:xfrm>
            <a:off x="941832" y="4306824"/>
            <a:ext cx="12755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ID 16</a:t>
            </a:r>
            <a:endParaRPr lang="en-US" sz="21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19656"/>
            <a:ext cx="12819888" cy="444398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Skill Extraction</a:t>
            </a:r>
            <a:endParaRPr lang="en-US" sz="5280" dirty="0"/>
          </a:p>
        </p:txBody>
      </p:sp>
      <p:sp>
        <p:nvSpPr>
          <p:cNvPr id="6" name="Text 1"/>
          <p:cNvSpPr/>
          <p:nvPr/>
        </p:nvSpPr>
        <p:spPr>
          <a:xfrm>
            <a:off x="1243584" y="2148840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Methods</a:t>
            </a:r>
            <a:endParaRPr lang="en-US" sz="2640" dirty="0"/>
          </a:p>
        </p:txBody>
      </p:sp>
      <p:sp>
        <p:nvSpPr>
          <p:cNvPr id="7" name="Text 2"/>
          <p:cNvSpPr/>
          <p:nvPr/>
        </p:nvSpPr>
        <p:spPr>
          <a:xfrm>
            <a:off x="1243584" y="2715768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Keyword matching with fuzzy logic.</a:t>
            </a:r>
            <a:endParaRPr lang="en-US" sz="2110" dirty="0"/>
          </a:p>
        </p:txBody>
      </p:sp>
      <p:sp>
        <p:nvSpPr>
          <p:cNvPr id="8" name="Text 3"/>
          <p:cNvSpPr/>
          <p:nvPr/>
        </p:nvSpPr>
        <p:spPr>
          <a:xfrm>
            <a:off x="1243584" y="3273552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POS patterns for noun phrases (e.g., “machine learning”).</a:t>
            </a:r>
            <a:endParaRPr lang="en-US" sz="2110" dirty="0"/>
          </a:p>
        </p:txBody>
      </p:sp>
      <p:sp>
        <p:nvSpPr>
          <p:cNvPr id="9" name="Text 4"/>
          <p:cNvSpPr/>
          <p:nvPr/>
        </p:nvSpPr>
        <p:spPr>
          <a:xfrm>
            <a:off x="1243584" y="3840480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Context patterns (e.g., “experienced in Python”).</a:t>
            </a:r>
            <a:endParaRPr lang="en-US" sz="2110" dirty="0"/>
          </a:p>
        </p:txBody>
      </p:sp>
      <p:sp>
        <p:nvSpPr>
          <p:cNvPr id="10" name="Text 5"/>
          <p:cNvSpPr/>
          <p:nvPr/>
        </p:nvSpPr>
        <p:spPr>
          <a:xfrm>
            <a:off x="1243584" y="4407408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NER for technical entities.</a:t>
            </a:r>
            <a:endParaRPr lang="en-US" sz="2110" dirty="0"/>
          </a:p>
        </p:txBody>
      </p:sp>
      <p:sp>
        <p:nvSpPr>
          <p:cNvPr id="11" name="Text 6"/>
          <p:cNvSpPr/>
          <p:nvPr/>
        </p:nvSpPr>
        <p:spPr>
          <a:xfrm>
            <a:off x="1243584" y="4965192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Noun chunk analysis.</a:t>
            </a:r>
            <a:endParaRPr lang="en-US" sz="2110" dirty="0"/>
          </a:p>
        </p:txBody>
      </p:sp>
      <p:sp>
        <p:nvSpPr>
          <p:cNvPr id="12" name="Text 7"/>
          <p:cNvSpPr/>
          <p:nvPr/>
        </p:nvSpPr>
        <p:spPr>
          <a:xfrm>
            <a:off x="1243584" y="5532120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Semantic matching with Sentence-BERT.</a:t>
            </a:r>
            <a:endParaRPr lang="en-US" sz="21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847088"/>
            <a:ext cx="12755880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3346704"/>
            <a:ext cx="12755880" cy="1234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56" y="1938528"/>
            <a:ext cx="11887200" cy="12344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56" y="3438144"/>
            <a:ext cx="11887200" cy="12344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1847088"/>
            <a:ext cx="612648" cy="6126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32" y="3346704"/>
            <a:ext cx="612648" cy="61264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Normalization and Visualization</a:t>
            </a:r>
            <a:endParaRPr lang="en-US" sz="5280" dirty="0"/>
          </a:p>
        </p:txBody>
      </p:sp>
      <p:sp>
        <p:nvSpPr>
          <p:cNvPr id="11" name="Text 1"/>
          <p:cNvSpPr/>
          <p:nvPr/>
        </p:nvSpPr>
        <p:spPr>
          <a:xfrm>
            <a:off x="1133856" y="1911096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3170" dirty="0"/>
          </a:p>
        </p:txBody>
      </p:sp>
      <p:sp>
        <p:nvSpPr>
          <p:cNvPr id="12" name="Text 2"/>
          <p:cNvSpPr/>
          <p:nvPr/>
        </p:nvSpPr>
        <p:spPr>
          <a:xfrm>
            <a:off x="1819656" y="1938528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Normalization</a:t>
            </a:r>
            <a:endParaRPr lang="en-US" sz="2640" dirty="0"/>
          </a:p>
        </p:txBody>
      </p:sp>
      <p:sp>
        <p:nvSpPr>
          <p:cNvPr id="13" name="Text 3"/>
          <p:cNvSpPr/>
          <p:nvPr/>
        </p:nvSpPr>
        <p:spPr>
          <a:xfrm>
            <a:off x="1819656" y="2587752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Expands abbreviations (e.g., “ML” → “Machine Learning”).</a:t>
            </a:r>
            <a:endParaRPr lang="en-US" sz="2110" dirty="0"/>
          </a:p>
        </p:txBody>
      </p:sp>
      <p:sp>
        <p:nvSpPr>
          <p:cNvPr id="14" name="Text 4"/>
          <p:cNvSpPr/>
          <p:nvPr/>
        </p:nvSpPr>
        <p:spPr>
          <a:xfrm>
            <a:off x="1133856" y="3410712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3170" dirty="0"/>
          </a:p>
        </p:txBody>
      </p:sp>
      <p:sp>
        <p:nvSpPr>
          <p:cNvPr id="15" name="Text 5"/>
          <p:cNvSpPr/>
          <p:nvPr/>
        </p:nvSpPr>
        <p:spPr>
          <a:xfrm>
            <a:off x="1819656" y="3438144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Visualization</a:t>
            </a:r>
            <a:endParaRPr lang="en-US" sz="2640" dirty="0"/>
          </a:p>
        </p:txBody>
      </p:sp>
      <p:sp>
        <p:nvSpPr>
          <p:cNvPr id="16" name="Text 6"/>
          <p:cNvSpPr/>
          <p:nvPr/>
        </p:nvSpPr>
        <p:spPr>
          <a:xfrm>
            <a:off x="1819656" y="4087368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Plotly charts for skill distribution, confidence, and extraction methods.</a:t>
            </a:r>
            <a:endParaRPr lang="en-US" sz="21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941832" y="740664"/>
            <a:ext cx="12755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endParaRPr lang="en-US" sz="21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B268F-712B-C029-778F-BEBF62A3A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7" y="133461"/>
            <a:ext cx="7549376" cy="3844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2FE23-96D1-E692-29C8-5DAA78246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565" y="3977563"/>
            <a:ext cx="7798718" cy="39569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EC195-CCAE-270A-91F6-DEB8AFF8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35209" cy="4348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BEF17-663B-AC48-E656-8B48B709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0" y="3959064"/>
            <a:ext cx="8519531" cy="42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1832" y="740664"/>
            <a:ext cx="12755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endParaRPr lang="en-US" sz="211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4B70D-2A91-323B-DB51-05E5742B3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6" y="115080"/>
            <a:ext cx="6517622" cy="3865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3B42E-955D-67AB-4D1B-205C6B2C1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40" y="3895489"/>
            <a:ext cx="7469150" cy="42190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3451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3451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19656"/>
            <a:ext cx="12819888" cy="21396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160520"/>
            <a:ext cx="12819888" cy="21396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6501384"/>
            <a:ext cx="12819888" cy="21396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584" y="3218688"/>
            <a:ext cx="12161520" cy="4114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584" y="5559552"/>
            <a:ext cx="12161520" cy="4114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584" y="7909560"/>
            <a:ext cx="12161520" cy="4114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584" y="2148840"/>
            <a:ext cx="813816" cy="8138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584" y="4489704"/>
            <a:ext cx="813816" cy="81381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584" y="6830568"/>
            <a:ext cx="813816" cy="813816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Challenges</a:t>
            </a:r>
            <a:endParaRPr lang="en-US" sz="5280" dirty="0"/>
          </a:p>
        </p:txBody>
      </p:sp>
      <p:sp>
        <p:nvSpPr>
          <p:cNvPr id="14" name="Text 1"/>
          <p:cNvSpPr/>
          <p:nvPr/>
        </p:nvSpPr>
        <p:spPr>
          <a:xfrm>
            <a:off x="1545336" y="2331720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850" dirty="0"/>
          </a:p>
        </p:txBody>
      </p:sp>
      <p:sp>
        <p:nvSpPr>
          <p:cNvPr id="15" name="Text 2"/>
          <p:cNvSpPr/>
          <p:nvPr/>
        </p:nvSpPr>
        <p:spPr>
          <a:xfrm>
            <a:off x="1243584" y="3218688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Handling noisy text from diverse document formats.</a:t>
            </a:r>
            <a:endParaRPr lang="en-US" sz="2110" dirty="0"/>
          </a:p>
        </p:txBody>
      </p:sp>
      <p:sp>
        <p:nvSpPr>
          <p:cNvPr id="16" name="Text 3"/>
          <p:cNvSpPr/>
          <p:nvPr/>
        </p:nvSpPr>
        <p:spPr>
          <a:xfrm>
            <a:off x="1545336" y="4672584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850" dirty="0"/>
          </a:p>
        </p:txBody>
      </p:sp>
      <p:sp>
        <p:nvSpPr>
          <p:cNvPr id="17" name="Text 4"/>
          <p:cNvSpPr/>
          <p:nvPr/>
        </p:nvSpPr>
        <p:spPr>
          <a:xfrm>
            <a:off x="1243584" y="5559552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Balancing accuracy and performance in semantic embeddings.</a:t>
            </a:r>
            <a:endParaRPr lang="en-US" sz="2110" dirty="0"/>
          </a:p>
        </p:txBody>
      </p:sp>
      <p:sp>
        <p:nvSpPr>
          <p:cNvPr id="18" name="Text 5"/>
          <p:cNvSpPr/>
          <p:nvPr/>
        </p:nvSpPr>
        <p:spPr>
          <a:xfrm>
            <a:off x="1545336" y="7013448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850" dirty="0"/>
          </a:p>
        </p:txBody>
      </p:sp>
      <p:sp>
        <p:nvSpPr>
          <p:cNvPr id="19" name="Text 6"/>
          <p:cNvSpPr/>
          <p:nvPr/>
        </p:nvSpPr>
        <p:spPr>
          <a:xfrm>
            <a:off x="1243584" y="7909560"/>
            <a:ext cx="1216152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Ensuring robust confidence scoring across methods.</a:t>
            </a:r>
            <a:endParaRPr lang="en-US" sz="21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19656"/>
            <a:ext cx="4133088" cy="18653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819656"/>
            <a:ext cx="4133088" cy="18653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056" y="1819656"/>
            <a:ext cx="4133088" cy="18653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Security</a:t>
            </a:r>
            <a:endParaRPr lang="en-US" sz="5280" dirty="0"/>
          </a:p>
        </p:txBody>
      </p:sp>
      <p:sp>
        <p:nvSpPr>
          <p:cNvPr id="8" name="Text 1"/>
          <p:cNvSpPr/>
          <p:nvPr/>
        </p:nvSpPr>
        <p:spPr>
          <a:xfrm>
            <a:off x="1243584" y="2148840"/>
            <a:ext cx="3483864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Temporary file handling ensures no residual data (deleted after processing).</a:t>
            </a:r>
            <a:endParaRPr lang="en-US" sz="2110" dirty="0"/>
          </a:p>
        </p:txBody>
      </p:sp>
      <p:sp>
        <p:nvSpPr>
          <p:cNvPr id="9" name="Text 2"/>
          <p:cNvSpPr/>
          <p:nvPr/>
        </p:nvSpPr>
        <p:spPr>
          <a:xfrm>
            <a:off x="5577840" y="2148840"/>
            <a:ext cx="3483864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No sensitive data is stored; processing is done in-memory.</a:t>
            </a:r>
            <a:endParaRPr lang="en-US" sz="2110" dirty="0"/>
          </a:p>
        </p:txBody>
      </p:sp>
      <p:sp>
        <p:nvSpPr>
          <p:cNvPr id="10" name="Text 3"/>
          <p:cNvSpPr/>
          <p:nvPr/>
        </p:nvSpPr>
        <p:spPr>
          <a:xfrm>
            <a:off x="9921240" y="2148840"/>
            <a:ext cx="348386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Streamlit’s secure session state for user data.</a:t>
            </a:r>
            <a:endParaRPr lang="en-US" sz="21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847088"/>
            <a:ext cx="12755880" cy="612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2724912"/>
            <a:ext cx="12755880" cy="612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3593592"/>
            <a:ext cx="12755880" cy="6126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56" y="1938528"/>
            <a:ext cx="11887200" cy="6126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56" y="2816352"/>
            <a:ext cx="11887200" cy="6126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56" y="3685032"/>
            <a:ext cx="11887200" cy="6126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1847088"/>
            <a:ext cx="612648" cy="6126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32" y="2724912"/>
            <a:ext cx="612648" cy="6126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32" y="3593592"/>
            <a:ext cx="612648" cy="612648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Scalability</a:t>
            </a:r>
            <a:endParaRPr lang="en-US" sz="5280" dirty="0"/>
          </a:p>
        </p:txBody>
      </p:sp>
      <p:sp>
        <p:nvSpPr>
          <p:cNvPr id="14" name="Text 1"/>
          <p:cNvSpPr/>
          <p:nvPr/>
        </p:nvSpPr>
        <p:spPr>
          <a:xfrm>
            <a:off x="1133856" y="1911096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3170" dirty="0"/>
          </a:p>
        </p:txBody>
      </p:sp>
      <p:sp>
        <p:nvSpPr>
          <p:cNvPr id="15" name="Text 2"/>
          <p:cNvSpPr/>
          <p:nvPr/>
        </p:nvSpPr>
        <p:spPr>
          <a:xfrm>
            <a:off x="1819656" y="1938528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Modular design allows easy addition of new extraction methods or skills.</a:t>
            </a:r>
            <a:endParaRPr lang="en-US" sz="2110" dirty="0"/>
          </a:p>
        </p:txBody>
      </p:sp>
      <p:sp>
        <p:nvSpPr>
          <p:cNvPr id="16" name="Text 3"/>
          <p:cNvSpPr/>
          <p:nvPr/>
        </p:nvSpPr>
        <p:spPr>
          <a:xfrm>
            <a:off x="1133856" y="2788920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3170" dirty="0"/>
          </a:p>
        </p:txBody>
      </p:sp>
      <p:sp>
        <p:nvSpPr>
          <p:cNvPr id="17" name="Text 4"/>
          <p:cNvSpPr/>
          <p:nvPr/>
        </p:nvSpPr>
        <p:spPr>
          <a:xfrm>
            <a:off x="1819656" y="2816352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Caching in SentenceBERTEmbedder reduces redundant computations.</a:t>
            </a:r>
            <a:endParaRPr lang="en-US" sz="2110" dirty="0"/>
          </a:p>
        </p:txBody>
      </p:sp>
      <p:sp>
        <p:nvSpPr>
          <p:cNvPr id="18" name="Text 5"/>
          <p:cNvSpPr/>
          <p:nvPr/>
        </p:nvSpPr>
        <p:spPr>
          <a:xfrm>
            <a:off x="1133856" y="3657600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3170" dirty="0"/>
          </a:p>
        </p:txBody>
      </p:sp>
      <p:sp>
        <p:nvSpPr>
          <p:cNvPr id="19" name="Text 6"/>
          <p:cNvSpPr/>
          <p:nvPr/>
        </p:nvSpPr>
        <p:spPr>
          <a:xfrm>
            <a:off x="1819656" y="3685032"/>
            <a:ext cx="118872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Supports batch processing of multiple documents (future scope).</a:t>
            </a:r>
            <a:endParaRPr lang="en-US" sz="21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847088"/>
            <a:ext cx="12755880" cy="263347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Conclusion</a:t>
            </a:r>
            <a:endParaRPr lang="en-US" sz="5280" dirty="0"/>
          </a:p>
        </p:txBody>
      </p:sp>
      <p:sp>
        <p:nvSpPr>
          <p:cNvPr id="6" name="Text 1"/>
          <p:cNvSpPr/>
          <p:nvPr/>
        </p:nvSpPr>
        <p:spPr>
          <a:xfrm>
            <a:off x="1216152" y="212140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Summary</a:t>
            </a:r>
            <a:endParaRPr lang="en-US" sz="2640" dirty="0"/>
          </a:p>
        </p:txBody>
      </p:sp>
      <p:sp>
        <p:nvSpPr>
          <p:cNvPr id="7" name="Text 2"/>
          <p:cNvSpPr/>
          <p:nvPr/>
        </p:nvSpPr>
        <p:spPr>
          <a:xfrm>
            <a:off x="1216152" y="2679192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Developed a robust NLP-powered skill extractor with multi-method extraction.</a:t>
            </a:r>
            <a:endParaRPr lang="en-US" sz="2110" dirty="0"/>
          </a:p>
        </p:txBody>
      </p:sp>
      <p:sp>
        <p:nvSpPr>
          <p:cNvPr id="8" name="Text 3"/>
          <p:cNvSpPr/>
          <p:nvPr/>
        </p:nvSpPr>
        <p:spPr>
          <a:xfrm>
            <a:off x="1216152" y="3246120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Supports diverse inputs (text, PDF, DOCX, TXT) with M1 file readers.</a:t>
            </a:r>
            <a:endParaRPr lang="en-US" sz="2110" dirty="0"/>
          </a:p>
        </p:txBody>
      </p:sp>
      <p:sp>
        <p:nvSpPr>
          <p:cNvPr id="9" name="Text 4"/>
          <p:cNvSpPr/>
          <p:nvPr/>
        </p:nvSpPr>
        <p:spPr>
          <a:xfrm>
            <a:off x="1216152" y="381304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Provides semantic analysis and rich visualizations.</a:t>
            </a:r>
            <a:endParaRPr lang="en-US" sz="21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12755880" cy="11155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750"/>
              </a:lnSpc>
              <a:buNone/>
            </a:pPr>
            <a:r>
              <a:rPr lang="en-US" sz="7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Thank You</a:t>
            </a:r>
            <a:endParaRPr lang="en-US" sz="7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740664"/>
            <a:ext cx="12755880" cy="11155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CONTENTS</a:t>
            </a:r>
            <a:endParaRPr lang="en-US" sz="7290" dirty="0"/>
          </a:p>
        </p:txBody>
      </p:sp>
      <p:sp>
        <p:nvSpPr>
          <p:cNvPr id="5" name="Text 1"/>
          <p:cNvSpPr/>
          <p:nvPr/>
        </p:nvSpPr>
        <p:spPr>
          <a:xfrm>
            <a:off x="1216152" y="2423160"/>
            <a:ext cx="2450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1. Title Slide</a:t>
            </a:r>
            <a:endParaRPr lang="en-US" sz="2640" dirty="0"/>
          </a:p>
        </p:txBody>
      </p:sp>
      <p:sp>
        <p:nvSpPr>
          <p:cNvPr id="6" name="Text 2"/>
          <p:cNvSpPr/>
          <p:nvPr/>
        </p:nvSpPr>
        <p:spPr>
          <a:xfrm>
            <a:off x="1216152" y="4434840"/>
            <a:ext cx="245059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5. System Design / Workflow</a:t>
            </a:r>
            <a:endParaRPr lang="en-US" sz="2640" dirty="0"/>
          </a:p>
        </p:txBody>
      </p:sp>
      <p:sp>
        <p:nvSpPr>
          <p:cNvPr id="7" name="Text 3"/>
          <p:cNvSpPr/>
          <p:nvPr/>
        </p:nvSpPr>
        <p:spPr>
          <a:xfrm>
            <a:off x="4471416" y="2423160"/>
            <a:ext cx="245059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2. Problem Statement / Motivation</a:t>
            </a:r>
            <a:endParaRPr lang="en-US" sz="2640" dirty="0"/>
          </a:p>
        </p:txBody>
      </p:sp>
      <p:sp>
        <p:nvSpPr>
          <p:cNvPr id="8" name="Text 4"/>
          <p:cNvSpPr/>
          <p:nvPr/>
        </p:nvSpPr>
        <p:spPr>
          <a:xfrm>
            <a:off x="4471416" y="4434840"/>
            <a:ext cx="245059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6. Implementation Details</a:t>
            </a:r>
            <a:endParaRPr lang="en-US" sz="2640" dirty="0"/>
          </a:p>
        </p:txBody>
      </p:sp>
      <p:sp>
        <p:nvSpPr>
          <p:cNvPr id="9" name="Text 5"/>
          <p:cNvSpPr/>
          <p:nvPr/>
        </p:nvSpPr>
        <p:spPr>
          <a:xfrm>
            <a:off x="1216152" y="6446520"/>
            <a:ext cx="2450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9. Conclusion</a:t>
            </a:r>
            <a:endParaRPr lang="en-US" sz="2640" dirty="0"/>
          </a:p>
        </p:txBody>
      </p:sp>
      <p:sp>
        <p:nvSpPr>
          <p:cNvPr id="10" name="Text 6"/>
          <p:cNvSpPr/>
          <p:nvPr/>
        </p:nvSpPr>
        <p:spPr>
          <a:xfrm>
            <a:off x="7726680" y="2423160"/>
            <a:ext cx="24505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3. Objectives</a:t>
            </a:r>
            <a:endParaRPr lang="en-US" sz="2640" dirty="0"/>
          </a:p>
        </p:txBody>
      </p:sp>
      <p:sp>
        <p:nvSpPr>
          <p:cNvPr id="11" name="Text 7"/>
          <p:cNvSpPr/>
          <p:nvPr/>
        </p:nvSpPr>
        <p:spPr>
          <a:xfrm>
            <a:off x="7726680" y="4434840"/>
            <a:ext cx="24505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7. Results / Performance</a:t>
            </a:r>
            <a:endParaRPr lang="en-US" sz="2640" dirty="0"/>
          </a:p>
        </p:txBody>
      </p:sp>
      <p:sp>
        <p:nvSpPr>
          <p:cNvPr id="12" name="Text 8"/>
          <p:cNvSpPr/>
          <p:nvPr/>
        </p:nvSpPr>
        <p:spPr>
          <a:xfrm>
            <a:off x="10972800" y="2423160"/>
            <a:ext cx="24505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4. Technical Background</a:t>
            </a:r>
            <a:endParaRPr lang="en-US" sz="2640" dirty="0"/>
          </a:p>
        </p:txBody>
      </p:sp>
      <p:sp>
        <p:nvSpPr>
          <p:cNvPr id="13" name="Text 9"/>
          <p:cNvSpPr/>
          <p:nvPr/>
        </p:nvSpPr>
        <p:spPr>
          <a:xfrm>
            <a:off x="10972800" y="4434840"/>
            <a:ext cx="245059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8. Security / Scalability / Optimization</a:t>
            </a:r>
            <a:endParaRPr lang="en-US" sz="2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2792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279245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847088"/>
            <a:ext cx="12755880" cy="2880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32" y="4992624"/>
            <a:ext cx="12755880" cy="26334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7891272"/>
            <a:ext cx="12755880" cy="416966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Problem Statement</a:t>
            </a:r>
            <a:endParaRPr lang="en-US" sz="5280" dirty="0"/>
          </a:p>
        </p:txBody>
      </p:sp>
      <p:sp>
        <p:nvSpPr>
          <p:cNvPr id="8" name="Text 1"/>
          <p:cNvSpPr/>
          <p:nvPr/>
        </p:nvSpPr>
        <p:spPr>
          <a:xfrm>
            <a:off x="1216152" y="212140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Problem Statement</a:t>
            </a:r>
            <a:endParaRPr lang="en-US" sz="2640" dirty="0"/>
          </a:p>
        </p:txBody>
      </p:sp>
      <p:sp>
        <p:nvSpPr>
          <p:cNvPr id="9" name="Text 2"/>
          <p:cNvSpPr/>
          <p:nvPr/>
        </p:nvSpPr>
        <p:spPr>
          <a:xfrm>
            <a:off x="1216152" y="2679192"/>
            <a:ext cx="1221638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Problem: Manual skill extraction from resumes and job descriptions is time-consuming, error-prone, and inconsistent.</a:t>
            </a:r>
            <a:endParaRPr lang="en-US" sz="2110" dirty="0"/>
          </a:p>
        </p:txBody>
      </p:sp>
      <p:sp>
        <p:nvSpPr>
          <p:cNvPr id="10" name="Text 3"/>
          <p:cNvSpPr/>
          <p:nvPr/>
        </p:nvSpPr>
        <p:spPr>
          <a:xfrm>
            <a:off x="1216152" y="3648456"/>
            <a:ext cx="1221638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Relevance: In today’s job market, automated skill analysis is critical for recruiters, HR systems, and career platforms to match candidates with roles efficiently.</a:t>
            </a:r>
            <a:endParaRPr lang="en-US" sz="2110" dirty="0"/>
          </a:p>
        </p:txBody>
      </p:sp>
      <p:sp>
        <p:nvSpPr>
          <p:cNvPr id="11" name="Text 4"/>
          <p:cNvSpPr/>
          <p:nvPr/>
        </p:nvSpPr>
        <p:spPr>
          <a:xfrm>
            <a:off x="1216152" y="5257800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Use Cases</a:t>
            </a:r>
            <a:endParaRPr lang="en-US" sz="2640" dirty="0"/>
          </a:p>
        </p:txBody>
      </p:sp>
      <p:sp>
        <p:nvSpPr>
          <p:cNvPr id="12" name="Text 5"/>
          <p:cNvSpPr/>
          <p:nvPr/>
        </p:nvSpPr>
        <p:spPr>
          <a:xfrm>
            <a:off x="1216152" y="582472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Recruitment platforms: Needing automated resume parsing.</a:t>
            </a:r>
            <a:endParaRPr lang="en-US" sz="2110" dirty="0"/>
          </a:p>
        </p:txBody>
      </p:sp>
      <p:sp>
        <p:nvSpPr>
          <p:cNvPr id="13" name="Text 6"/>
          <p:cNvSpPr/>
          <p:nvPr/>
        </p:nvSpPr>
        <p:spPr>
          <a:xfrm>
            <a:off x="1216152" y="6382512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Career advisors: Analyzing candidate skills.</a:t>
            </a:r>
            <a:endParaRPr lang="en-US" sz="2110" dirty="0"/>
          </a:p>
        </p:txBody>
      </p:sp>
      <p:sp>
        <p:nvSpPr>
          <p:cNvPr id="14" name="Text 7"/>
          <p:cNvSpPr/>
          <p:nvPr/>
        </p:nvSpPr>
        <p:spPr>
          <a:xfrm>
            <a:off x="1216152" y="6949440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Companies: Mapping employee skills for internal mobility.</a:t>
            </a:r>
            <a:endParaRPr lang="en-US" sz="2110" dirty="0"/>
          </a:p>
        </p:txBody>
      </p:sp>
      <p:sp>
        <p:nvSpPr>
          <p:cNvPr id="15" name="Text 8"/>
          <p:cNvSpPr/>
          <p:nvPr/>
        </p:nvSpPr>
        <p:spPr>
          <a:xfrm>
            <a:off x="1216152" y="815644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Challenges</a:t>
            </a:r>
            <a:endParaRPr lang="en-US" sz="2640" dirty="0"/>
          </a:p>
        </p:txBody>
      </p:sp>
      <p:sp>
        <p:nvSpPr>
          <p:cNvPr id="16" name="Text 9"/>
          <p:cNvSpPr/>
          <p:nvPr/>
        </p:nvSpPr>
        <p:spPr>
          <a:xfrm>
            <a:off x="1216152" y="8723376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Lack of precision in identifying technical/soft skills.</a:t>
            </a:r>
            <a:endParaRPr lang="en-US" sz="2110" dirty="0"/>
          </a:p>
        </p:txBody>
      </p:sp>
      <p:sp>
        <p:nvSpPr>
          <p:cNvPr id="17" name="Text 10"/>
          <p:cNvSpPr/>
          <p:nvPr/>
        </p:nvSpPr>
        <p:spPr>
          <a:xfrm>
            <a:off x="1216152" y="9290304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Handling diverse document formats (PDF, DOCX, TXT).</a:t>
            </a:r>
            <a:endParaRPr lang="en-US" sz="2110" dirty="0"/>
          </a:p>
        </p:txBody>
      </p:sp>
      <p:sp>
        <p:nvSpPr>
          <p:cNvPr id="18" name="Text 11"/>
          <p:cNvSpPr/>
          <p:nvPr/>
        </p:nvSpPr>
        <p:spPr>
          <a:xfrm>
            <a:off x="1216152" y="984808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Understanding semantic relationships.</a:t>
            </a:r>
            <a:endParaRPr lang="en-US" sz="2110" dirty="0"/>
          </a:p>
        </p:txBody>
      </p:sp>
      <p:sp>
        <p:nvSpPr>
          <p:cNvPr id="19" name="Text 12"/>
          <p:cNvSpPr/>
          <p:nvPr/>
        </p:nvSpPr>
        <p:spPr>
          <a:xfrm>
            <a:off x="1216152" y="10415016"/>
            <a:ext cx="1221638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Visuals: A flowchart showing manual vs. automated skill extraction or a resume screenshot with highlighted skills.</a:t>
            </a:r>
            <a:endParaRPr lang="en-US" sz="2110" dirty="0"/>
          </a:p>
        </p:txBody>
      </p:sp>
      <p:sp>
        <p:nvSpPr>
          <p:cNvPr id="20" name="Text 13"/>
          <p:cNvSpPr/>
          <p:nvPr/>
        </p:nvSpPr>
        <p:spPr>
          <a:xfrm>
            <a:off x="1216152" y="11375136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Notes: Emphasize how your app addresses these challenges using advanced NLP techniques.</a:t>
            </a:r>
            <a:endParaRPr lang="en-US" sz="21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847088"/>
            <a:ext cx="12755880" cy="30358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Objectives</a:t>
            </a:r>
            <a:endParaRPr lang="en-US" sz="5280" dirty="0"/>
          </a:p>
        </p:txBody>
      </p:sp>
      <p:sp>
        <p:nvSpPr>
          <p:cNvPr id="6" name="Text 1"/>
          <p:cNvSpPr/>
          <p:nvPr/>
        </p:nvSpPr>
        <p:spPr>
          <a:xfrm>
            <a:off x="1216152" y="2121408"/>
            <a:ext cx="1221638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• Build an AI-powered tool to extract and categorize skills from text/documents with high          accuracy.</a:t>
            </a:r>
            <a:endParaRPr lang="en-US" sz="2640" dirty="0"/>
          </a:p>
        </p:txBody>
      </p:sp>
      <p:sp>
        <p:nvSpPr>
          <p:cNvPr id="7" name="Text 2"/>
          <p:cNvSpPr/>
          <p:nvPr/>
        </p:nvSpPr>
        <p:spPr>
          <a:xfrm>
            <a:off x="1216152" y="3081528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Support multiple file formats (PDF, DOCX, TXT) using M1 file readers.</a:t>
            </a:r>
            <a:endParaRPr lang="en-US" sz="2110" dirty="0"/>
          </a:p>
        </p:txBody>
      </p:sp>
      <p:sp>
        <p:nvSpPr>
          <p:cNvPr id="8" name="Text 3"/>
          <p:cNvSpPr/>
          <p:nvPr/>
        </p:nvSpPr>
        <p:spPr>
          <a:xfrm>
            <a:off x="1216152" y="3648456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Provide semantic analysis for skill relationships using BERT embeddings.</a:t>
            </a:r>
            <a:endParaRPr lang="en-US" sz="2110" dirty="0"/>
          </a:p>
        </p:txBody>
      </p:sp>
      <p:sp>
        <p:nvSpPr>
          <p:cNvPr id="9" name="Text 4"/>
          <p:cNvSpPr/>
          <p:nvPr/>
        </p:nvSpPr>
        <p:spPr>
          <a:xfrm>
            <a:off x="1216152" y="4215384"/>
            <a:ext cx="122163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   • Deliver real-time analytics and visualizations with confidence scoring.</a:t>
            </a:r>
            <a:endParaRPr lang="en-US" sz="21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" y="1847088"/>
            <a:ext cx="6245352" cy="50200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1847088"/>
            <a:ext cx="6245352" cy="50200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656" y="1938528"/>
            <a:ext cx="5376672" cy="50200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184" y="1938528"/>
            <a:ext cx="5376672" cy="50200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" y="1847088"/>
            <a:ext cx="612648" cy="6126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360" y="1847088"/>
            <a:ext cx="612648" cy="61264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Technical Background</a:t>
            </a:r>
            <a:endParaRPr lang="en-US" sz="5280" dirty="0"/>
          </a:p>
        </p:txBody>
      </p:sp>
      <p:sp>
        <p:nvSpPr>
          <p:cNvPr id="11" name="Text 1"/>
          <p:cNvSpPr/>
          <p:nvPr/>
        </p:nvSpPr>
        <p:spPr>
          <a:xfrm>
            <a:off x="1133856" y="1911096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3170" dirty="0"/>
          </a:p>
        </p:txBody>
      </p:sp>
      <p:sp>
        <p:nvSpPr>
          <p:cNvPr id="12" name="Text 2"/>
          <p:cNvSpPr/>
          <p:nvPr/>
        </p:nvSpPr>
        <p:spPr>
          <a:xfrm>
            <a:off x="1819656" y="1938528"/>
            <a:ext cx="53766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Key Concepts</a:t>
            </a:r>
            <a:endParaRPr lang="en-US" sz="2640" dirty="0"/>
          </a:p>
        </p:txBody>
      </p:sp>
      <p:sp>
        <p:nvSpPr>
          <p:cNvPr id="13" name="Text 3"/>
          <p:cNvSpPr/>
          <p:nvPr/>
        </p:nvSpPr>
        <p:spPr>
          <a:xfrm>
            <a:off x="1819656" y="2587752"/>
            <a:ext cx="537667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Natural Language Processing (NLP): Tokenization, POS tagging, NER, semantic embeddings.</a:t>
            </a:r>
            <a:endParaRPr lang="en-US" sz="2110" dirty="0"/>
          </a:p>
        </p:txBody>
      </p:sp>
      <p:sp>
        <p:nvSpPr>
          <p:cNvPr id="14" name="Text 4"/>
          <p:cNvSpPr/>
          <p:nvPr/>
        </p:nvSpPr>
        <p:spPr>
          <a:xfrm>
            <a:off x="1819656" y="4032504"/>
            <a:ext cx="537667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Sentence-BERT: For semantic similarity analysis.</a:t>
            </a:r>
            <a:endParaRPr lang="en-US" sz="2110" dirty="0"/>
          </a:p>
        </p:txBody>
      </p:sp>
      <p:sp>
        <p:nvSpPr>
          <p:cNvPr id="15" name="Text 5"/>
          <p:cNvSpPr/>
          <p:nvPr/>
        </p:nvSpPr>
        <p:spPr>
          <a:xfrm>
            <a:off x="1819656" y="5084064"/>
            <a:ext cx="537667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Multi-method skill extraction: Keyword matching, POS patterns, context-based, NER, noun chunks, semantic matching.</a:t>
            </a:r>
            <a:endParaRPr lang="en-US" sz="2110" dirty="0"/>
          </a:p>
        </p:txBody>
      </p:sp>
      <p:sp>
        <p:nvSpPr>
          <p:cNvPr id="16" name="Text 6"/>
          <p:cNvSpPr/>
          <p:nvPr/>
        </p:nvSpPr>
        <p:spPr>
          <a:xfrm>
            <a:off x="7644384" y="1911096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3170" dirty="0"/>
          </a:p>
        </p:txBody>
      </p:sp>
      <p:sp>
        <p:nvSpPr>
          <p:cNvPr id="17" name="Text 7"/>
          <p:cNvSpPr/>
          <p:nvPr/>
        </p:nvSpPr>
        <p:spPr>
          <a:xfrm>
            <a:off x="8330184" y="1938528"/>
            <a:ext cx="53766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Related Technologies</a:t>
            </a:r>
            <a:endParaRPr lang="en-US" sz="2640" dirty="0"/>
          </a:p>
        </p:txBody>
      </p:sp>
      <p:sp>
        <p:nvSpPr>
          <p:cNvPr id="18" name="Text 8"/>
          <p:cNvSpPr/>
          <p:nvPr/>
        </p:nvSpPr>
        <p:spPr>
          <a:xfrm>
            <a:off x="8330184" y="2587752"/>
            <a:ext cx="537667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spaCy: (en_core_web_sm) for NLP processing.</a:t>
            </a:r>
            <a:endParaRPr lang="en-US" sz="2110" dirty="0"/>
          </a:p>
        </p:txBody>
      </p:sp>
      <p:sp>
        <p:nvSpPr>
          <p:cNvPr id="19" name="Text 9"/>
          <p:cNvSpPr/>
          <p:nvPr/>
        </p:nvSpPr>
        <p:spPr>
          <a:xfrm>
            <a:off x="8330184" y="3630168"/>
            <a:ext cx="537667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SentenceTransformer: (all-MiniLM-L6-v2) for embeddings.</a:t>
            </a:r>
            <a:endParaRPr lang="en-US" sz="2110" dirty="0"/>
          </a:p>
        </p:txBody>
      </p:sp>
      <p:sp>
        <p:nvSpPr>
          <p:cNvPr id="20" name="Text 10"/>
          <p:cNvSpPr/>
          <p:nvPr/>
        </p:nvSpPr>
        <p:spPr>
          <a:xfrm>
            <a:off x="8330184" y="4681728"/>
            <a:ext cx="53766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Streamlit: For the web interface.</a:t>
            </a:r>
            <a:endParaRPr lang="en-US" sz="2110" dirty="0"/>
          </a:p>
        </p:txBody>
      </p:sp>
      <p:sp>
        <p:nvSpPr>
          <p:cNvPr id="21" name="Text 11"/>
          <p:cNvSpPr/>
          <p:nvPr/>
        </p:nvSpPr>
        <p:spPr>
          <a:xfrm>
            <a:off x="8330184" y="5321808"/>
            <a:ext cx="53766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Plotly: For visualizations.</a:t>
            </a:r>
            <a:endParaRPr lang="en-US" sz="2110" dirty="0"/>
          </a:p>
        </p:txBody>
      </p:sp>
      <p:sp>
        <p:nvSpPr>
          <p:cNvPr id="22" name="Text 12"/>
          <p:cNvSpPr/>
          <p:nvPr/>
        </p:nvSpPr>
        <p:spPr>
          <a:xfrm>
            <a:off x="8330184" y="5971032"/>
            <a:ext cx="537667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 python-docx and pdfplumber: For file ingestion.</a:t>
            </a:r>
            <a:endParaRPr lang="en-US" sz="21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24815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2481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19656"/>
            <a:ext cx="6309360" cy="31821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212080"/>
            <a:ext cx="6309360" cy="31821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928" y="1819656"/>
            <a:ext cx="6309360" cy="31821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8595360"/>
            <a:ext cx="6309360" cy="31821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28" y="5212080"/>
            <a:ext cx="6309360" cy="31821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928" y="8595360"/>
            <a:ext cx="6309360" cy="31821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584" y="3218688"/>
            <a:ext cx="5650992" cy="145389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584" y="6611112"/>
            <a:ext cx="5650992" cy="145389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112" y="3218688"/>
            <a:ext cx="5650992" cy="145389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584" y="9994392"/>
            <a:ext cx="5650992" cy="145389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112" y="6611112"/>
            <a:ext cx="5650992" cy="145389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112" y="9994392"/>
            <a:ext cx="5650992" cy="145389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584" y="2148840"/>
            <a:ext cx="813816" cy="81381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584" y="5532120"/>
            <a:ext cx="813816" cy="81381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4112" y="2148840"/>
            <a:ext cx="813816" cy="81381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584" y="8924544"/>
            <a:ext cx="813816" cy="81381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112" y="5532120"/>
            <a:ext cx="813816" cy="81381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4112" y="8924544"/>
            <a:ext cx="813816" cy="813816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Architecture Diagram</a:t>
            </a:r>
            <a:endParaRPr lang="en-US" sz="5280" dirty="0"/>
          </a:p>
        </p:txBody>
      </p:sp>
      <p:sp>
        <p:nvSpPr>
          <p:cNvPr id="23" name="Text 1"/>
          <p:cNvSpPr/>
          <p:nvPr/>
        </p:nvSpPr>
        <p:spPr>
          <a:xfrm>
            <a:off x="1545336" y="2331720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850" dirty="0"/>
          </a:p>
        </p:txBody>
      </p:sp>
      <p:sp>
        <p:nvSpPr>
          <p:cNvPr id="24" name="Text 2"/>
          <p:cNvSpPr/>
          <p:nvPr/>
        </p:nvSpPr>
        <p:spPr>
          <a:xfrm>
            <a:off x="1243584" y="3218688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Input Module</a:t>
            </a:r>
            <a:endParaRPr lang="en-US" sz="2640" dirty="0"/>
          </a:p>
        </p:txBody>
      </p:sp>
      <p:sp>
        <p:nvSpPr>
          <p:cNvPr id="25" name="Text 3"/>
          <p:cNvSpPr/>
          <p:nvPr/>
        </p:nvSpPr>
        <p:spPr>
          <a:xfrm>
            <a:off x="1243584" y="3867912"/>
            <a:ext cx="56509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Text input or file upload (PDF/DOCX/TXT via M1 readers).</a:t>
            </a:r>
            <a:endParaRPr lang="en-US" sz="2110" dirty="0"/>
          </a:p>
        </p:txBody>
      </p:sp>
      <p:sp>
        <p:nvSpPr>
          <p:cNvPr id="26" name="Text 4"/>
          <p:cNvSpPr/>
          <p:nvPr/>
        </p:nvSpPr>
        <p:spPr>
          <a:xfrm>
            <a:off x="1545336" y="5724144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850" dirty="0"/>
          </a:p>
        </p:txBody>
      </p:sp>
      <p:sp>
        <p:nvSpPr>
          <p:cNvPr id="27" name="Text 5"/>
          <p:cNvSpPr/>
          <p:nvPr/>
        </p:nvSpPr>
        <p:spPr>
          <a:xfrm>
            <a:off x="1243584" y="6611112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Extraction Module</a:t>
            </a:r>
            <a:endParaRPr lang="en-US" sz="2640" dirty="0"/>
          </a:p>
        </p:txBody>
      </p:sp>
      <p:sp>
        <p:nvSpPr>
          <p:cNvPr id="28" name="Text 6"/>
          <p:cNvSpPr/>
          <p:nvPr/>
        </p:nvSpPr>
        <p:spPr>
          <a:xfrm>
            <a:off x="1243584" y="7251192"/>
            <a:ext cx="56509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AdvancedSkillExtractor (6 extraction methods).</a:t>
            </a:r>
            <a:endParaRPr lang="en-US" sz="2110" dirty="0"/>
          </a:p>
        </p:txBody>
      </p:sp>
      <p:sp>
        <p:nvSpPr>
          <p:cNvPr id="29" name="Text 7"/>
          <p:cNvSpPr/>
          <p:nvPr/>
        </p:nvSpPr>
        <p:spPr>
          <a:xfrm>
            <a:off x="8046720" y="2331720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850" dirty="0"/>
          </a:p>
        </p:txBody>
      </p:sp>
      <p:sp>
        <p:nvSpPr>
          <p:cNvPr id="30" name="Text 8"/>
          <p:cNvSpPr/>
          <p:nvPr/>
        </p:nvSpPr>
        <p:spPr>
          <a:xfrm>
            <a:off x="7754112" y="3218688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Preprocessing Module</a:t>
            </a:r>
            <a:endParaRPr lang="en-US" sz="2640" dirty="0"/>
          </a:p>
        </p:txBody>
      </p:sp>
      <p:sp>
        <p:nvSpPr>
          <p:cNvPr id="31" name="Text 9"/>
          <p:cNvSpPr/>
          <p:nvPr/>
        </p:nvSpPr>
        <p:spPr>
          <a:xfrm>
            <a:off x="7754112" y="3867912"/>
            <a:ext cx="56509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AdvancedTextPreprocessor (spaCy-based tokenization, entity recognition).</a:t>
            </a:r>
            <a:endParaRPr lang="en-US" sz="2110" dirty="0"/>
          </a:p>
        </p:txBody>
      </p:sp>
      <p:sp>
        <p:nvSpPr>
          <p:cNvPr id="32" name="Text 10"/>
          <p:cNvSpPr/>
          <p:nvPr/>
        </p:nvSpPr>
        <p:spPr>
          <a:xfrm>
            <a:off x="1545336" y="9107424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</a:t>
            </a:r>
            <a:endParaRPr lang="en-US" sz="2850" dirty="0"/>
          </a:p>
        </p:txBody>
      </p:sp>
      <p:sp>
        <p:nvSpPr>
          <p:cNvPr id="33" name="Text 11"/>
          <p:cNvSpPr/>
          <p:nvPr/>
        </p:nvSpPr>
        <p:spPr>
          <a:xfrm>
            <a:off x="8046720" y="5724144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</a:t>
            </a:r>
            <a:endParaRPr lang="en-US" sz="2850" dirty="0"/>
          </a:p>
        </p:txBody>
      </p:sp>
      <p:sp>
        <p:nvSpPr>
          <p:cNvPr id="34" name="Text 12"/>
          <p:cNvSpPr/>
          <p:nvPr/>
        </p:nvSpPr>
        <p:spPr>
          <a:xfrm>
            <a:off x="1243584" y="9994392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Visualization Module</a:t>
            </a:r>
            <a:endParaRPr lang="en-US" sz="2640" dirty="0"/>
          </a:p>
        </p:txBody>
      </p:sp>
      <p:sp>
        <p:nvSpPr>
          <p:cNvPr id="35" name="Text 13"/>
          <p:cNvSpPr/>
          <p:nvPr/>
        </p:nvSpPr>
        <p:spPr>
          <a:xfrm>
            <a:off x="7754112" y="6611112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Embedding Module</a:t>
            </a:r>
            <a:endParaRPr lang="en-US" sz="2640" dirty="0"/>
          </a:p>
        </p:txBody>
      </p:sp>
      <p:sp>
        <p:nvSpPr>
          <p:cNvPr id="36" name="Text 14"/>
          <p:cNvSpPr/>
          <p:nvPr/>
        </p:nvSpPr>
        <p:spPr>
          <a:xfrm>
            <a:off x="7754112" y="7251192"/>
            <a:ext cx="56509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SentenceBERTEmbedder for semantic analysis.</a:t>
            </a:r>
            <a:endParaRPr lang="en-US" sz="2110" dirty="0"/>
          </a:p>
        </p:txBody>
      </p:sp>
      <p:sp>
        <p:nvSpPr>
          <p:cNvPr id="37" name="Text 15"/>
          <p:cNvSpPr/>
          <p:nvPr/>
        </p:nvSpPr>
        <p:spPr>
          <a:xfrm>
            <a:off x="1243584" y="10643616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AdvancedSkillVisualizer (Plotly charts).</a:t>
            </a:r>
            <a:endParaRPr lang="en-US" sz="2110" dirty="0"/>
          </a:p>
        </p:txBody>
      </p:sp>
      <p:sp>
        <p:nvSpPr>
          <p:cNvPr id="38" name="Text 16"/>
          <p:cNvSpPr/>
          <p:nvPr/>
        </p:nvSpPr>
        <p:spPr>
          <a:xfrm>
            <a:off x="8046720" y="9107424"/>
            <a:ext cx="21031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20"/>
              </a:lnSpc>
              <a:buNone/>
            </a:pPr>
            <a:r>
              <a:rPr lang="en-US" sz="285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6</a:t>
            </a:r>
            <a:endParaRPr lang="en-US" sz="2850" dirty="0"/>
          </a:p>
        </p:txBody>
      </p:sp>
      <p:sp>
        <p:nvSpPr>
          <p:cNvPr id="39" name="Text 17"/>
          <p:cNvSpPr/>
          <p:nvPr/>
        </p:nvSpPr>
        <p:spPr>
          <a:xfrm>
            <a:off x="7754112" y="9994392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UI Module</a:t>
            </a:r>
            <a:endParaRPr lang="en-US" sz="2640" dirty="0"/>
          </a:p>
        </p:txBody>
      </p:sp>
      <p:sp>
        <p:nvSpPr>
          <p:cNvPr id="40" name="Text 18"/>
          <p:cNvSpPr/>
          <p:nvPr/>
        </p:nvSpPr>
        <p:spPr>
          <a:xfrm>
            <a:off x="7754112" y="10643616"/>
            <a:ext cx="56509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Streamlit with dark-themed, neon-accented interface.</a:t>
            </a:r>
            <a:endParaRPr lang="en-US" sz="21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72" y="383583"/>
            <a:ext cx="5247094" cy="72003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1832" y="10177272"/>
            <a:ext cx="12755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endParaRPr lang="en-US" sz="211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8BCC-81AD-4FA4-6A1F-8A7243FB7CAE}"/>
              </a:ext>
            </a:extLst>
          </p:cNvPr>
          <p:cNvSpPr/>
          <p:nvPr/>
        </p:nvSpPr>
        <p:spPr>
          <a:xfrm>
            <a:off x="5043873" y="383583"/>
            <a:ext cx="4542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399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4399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92" y="1847088"/>
            <a:ext cx="6903720" cy="1911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92" y="4023360"/>
            <a:ext cx="6903720" cy="1911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992" y="6199632"/>
            <a:ext cx="6903720" cy="15087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793992" y="740664"/>
            <a:ext cx="690372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Components</a:t>
            </a:r>
            <a:endParaRPr lang="en-US" sz="5280" dirty="0"/>
          </a:p>
        </p:txBody>
      </p:sp>
      <p:sp>
        <p:nvSpPr>
          <p:cNvPr id="8" name="Text 1"/>
          <p:cNvSpPr/>
          <p:nvPr/>
        </p:nvSpPr>
        <p:spPr>
          <a:xfrm>
            <a:off x="7068312" y="2121408"/>
            <a:ext cx="63642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EnhancedSkillDatabase</a:t>
            </a:r>
            <a:endParaRPr lang="en-US" sz="2640" dirty="0"/>
          </a:p>
        </p:txBody>
      </p:sp>
      <p:sp>
        <p:nvSpPr>
          <p:cNvPr id="9" name="Text 2"/>
          <p:cNvSpPr/>
          <p:nvPr/>
        </p:nvSpPr>
        <p:spPr>
          <a:xfrm>
            <a:off x="7068312" y="2679192"/>
            <a:ext cx="636422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Comprehensive skill taxonomy (programming, ML/AI, cloud, etc.).</a:t>
            </a:r>
            <a:endParaRPr lang="en-US" sz="2110" dirty="0"/>
          </a:p>
        </p:txBody>
      </p:sp>
      <p:sp>
        <p:nvSpPr>
          <p:cNvPr id="10" name="Text 3"/>
          <p:cNvSpPr/>
          <p:nvPr/>
        </p:nvSpPr>
        <p:spPr>
          <a:xfrm>
            <a:off x="7068312" y="4288536"/>
            <a:ext cx="63642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File Ingestion</a:t>
            </a:r>
            <a:endParaRPr lang="en-US" sz="2640" dirty="0"/>
          </a:p>
        </p:txBody>
      </p:sp>
      <p:sp>
        <p:nvSpPr>
          <p:cNvPr id="11" name="Text 4"/>
          <p:cNvSpPr/>
          <p:nvPr/>
        </p:nvSpPr>
        <p:spPr>
          <a:xfrm>
            <a:off x="7068312" y="4855464"/>
            <a:ext cx="6364224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Temporary file handling for robust document parsing.</a:t>
            </a:r>
            <a:endParaRPr lang="en-US" sz="2110" dirty="0"/>
          </a:p>
        </p:txBody>
      </p:sp>
      <p:sp>
        <p:nvSpPr>
          <p:cNvPr id="12" name="Text 5"/>
          <p:cNvSpPr/>
          <p:nvPr/>
        </p:nvSpPr>
        <p:spPr>
          <a:xfrm>
            <a:off x="7068312" y="6464808"/>
            <a:ext cx="63642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Confidence Scoring</a:t>
            </a:r>
            <a:endParaRPr lang="en-US" sz="2640" dirty="0"/>
          </a:p>
        </p:txBody>
      </p:sp>
      <p:sp>
        <p:nvSpPr>
          <p:cNvPr id="13" name="Text 6"/>
          <p:cNvSpPr/>
          <p:nvPr/>
        </p:nvSpPr>
        <p:spPr>
          <a:xfrm>
            <a:off x="7068312" y="7031736"/>
            <a:ext cx="63642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Weighted scoring across extraction methods.</a:t>
            </a:r>
            <a:endParaRPr lang="en-US" sz="21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19656"/>
            <a:ext cx="6309360" cy="32826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928" y="1819656"/>
            <a:ext cx="6309360" cy="32826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" y="2651760"/>
            <a:ext cx="6190488" cy="23957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92" y="2651760"/>
            <a:ext cx="6190488" cy="23957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" y="1847088"/>
            <a:ext cx="6217920" cy="8138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0648" y="1847088"/>
            <a:ext cx="6217920" cy="8138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41832" y="740664"/>
            <a:ext cx="12755880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40"/>
              </a:lnSpc>
              <a:buNone/>
            </a:pPr>
            <a:r>
              <a:rPr lang="en-US" sz="528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Step-by-Step Workflow</a:t>
            </a:r>
            <a:endParaRPr lang="en-US" sz="5280" dirty="0"/>
          </a:p>
        </p:txBody>
      </p:sp>
      <p:sp>
        <p:nvSpPr>
          <p:cNvPr id="11" name="Text 1"/>
          <p:cNvSpPr/>
          <p:nvPr/>
        </p:nvSpPr>
        <p:spPr>
          <a:xfrm>
            <a:off x="1243584" y="2916936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Input Processing</a:t>
            </a:r>
            <a:endParaRPr lang="en-US" sz="2640" dirty="0"/>
          </a:p>
        </p:txBody>
      </p:sp>
      <p:sp>
        <p:nvSpPr>
          <p:cNvPr id="12" name="Text 2"/>
          <p:cNvSpPr/>
          <p:nvPr/>
        </p:nvSpPr>
        <p:spPr>
          <a:xfrm>
            <a:off x="1243584" y="3566160"/>
            <a:ext cx="565099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Ingest text or files using ingest_uploaded_file (M1 readers for PDF/DOCX/TXT).</a:t>
            </a:r>
            <a:endParaRPr lang="en-US" sz="2110" dirty="0"/>
          </a:p>
        </p:txBody>
      </p:sp>
      <p:sp>
        <p:nvSpPr>
          <p:cNvPr id="13" name="Text 3"/>
          <p:cNvSpPr/>
          <p:nvPr/>
        </p:nvSpPr>
        <p:spPr>
          <a:xfrm>
            <a:off x="3950208" y="2011680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3170" dirty="0"/>
          </a:p>
        </p:txBody>
      </p:sp>
      <p:sp>
        <p:nvSpPr>
          <p:cNvPr id="14" name="Text 4"/>
          <p:cNvSpPr/>
          <p:nvPr/>
        </p:nvSpPr>
        <p:spPr>
          <a:xfrm>
            <a:off x="7754112" y="2916936"/>
            <a:ext cx="565099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64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Preprocessing</a:t>
            </a:r>
            <a:endParaRPr lang="en-US" sz="2640" dirty="0"/>
          </a:p>
        </p:txBody>
      </p:sp>
      <p:sp>
        <p:nvSpPr>
          <p:cNvPr id="15" name="Text 5"/>
          <p:cNvSpPr/>
          <p:nvPr/>
        </p:nvSpPr>
        <p:spPr>
          <a:xfrm>
            <a:off x="7754112" y="3566160"/>
            <a:ext cx="565099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70"/>
              </a:lnSpc>
              <a:buNone/>
            </a:pPr>
            <a:r>
              <a:rPr lang="en-US" sz="211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AdvancedTextPreprocessor cleans text, extracts noun chunks, and identifies entities using spaCy.</a:t>
            </a:r>
            <a:endParaRPr lang="en-US" sz="2110" dirty="0"/>
          </a:p>
        </p:txBody>
      </p:sp>
      <p:sp>
        <p:nvSpPr>
          <p:cNvPr id="16" name="Text 6"/>
          <p:cNvSpPr/>
          <p:nvPr/>
        </p:nvSpPr>
        <p:spPr>
          <a:xfrm>
            <a:off x="10460736" y="2011680"/>
            <a:ext cx="237744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17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31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762</Words>
  <Application>Microsoft Office PowerPoint</Application>
  <PresentationFormat>Custom</PresentationFormat>
  <Paragraphs>136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Roboto-Roboto-Bold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Srihitha Kalagarla</cp:lastModifiedBy>
  <cp:revision>2</cp:revision>
  <dcterms:created xsi:type="dcterms:W3CDTF">2025-10-15T09:34:32Z</dcterms:created>
  <dcterms:modified xsi:type="dcterms:W3CDTF">2025-10-15T09:48:57Z</dcterms:modified>
</cp:coreProperties>
</file>